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16"/>
  </p:handoutMasterIdLst>
  <p:sldIdLst>
    <p:sldId id="279" r:id="rId4"/>
    <p:sldId id="305" r:id="rId6"/>
    <p:sldId id="281" r:id="rId7"/>
    <p:sldId id="282" r:id="rId8"/>
    <p:sldId id="283" r:id="rId9"/>
    <p:sldId id="284" r:id="rId10"/>
    <p:sldId id="285" r:id="rId11"/>
    <p:sldId id="286" r:id="rId12"/>
    <p:sldId id="289" r:id="rId13"/>
    <p:sldId id="291" r:id="rId14"/>
    <p:sldId id="301" r:id="rId15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8"/>
    <p:restoredTop sz="93596"/>
  </p:normalViewPr>
  <p:slideViewPr>
    <p:cSldViewPr snapToGrid="0" snapToObjects="1">
      <p:cViewPr varScale="1">
        <p:scale>
          <a:sx n="58" d="100"/>
          <a:sy n="58" d="100"/>
        </p:scale>
        <p:origin x="8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8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7325A-8008-8B4F-BF0B-97DD1F0D0C1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163B-1F17-4A40-BE14-662E32DD0E0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microsoft.com/office/2007/relationships/hdphoto" Target="../media/hdphoto1.wdp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6340839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851161" y="6068518"/>
            <a:ext cx="6340839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10352314" y="220303"/>
            <a:ext cx="1621972" cy="1456097"/>
          </a:xfrm>
          <a:prstGeom prst="frame">
            <a:avLst>
              <a:gd name="adj1" fmla="val 8494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 userDrawn="1"/>
        </p:nvSpPr>
        <p:spPr>
          <a:xfrm>
            <a:off x="903513" y="1301110"/>
            <a:ext cx="3907973" cy="1779547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51161" y="2884150"/>
            <a:ext cx="5851836" cy="7675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5851161" y="3745932"/>
            <a:ext cx="5851836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5851161" y="4791550"/>
            <a:ext cx="5851836" cy="53572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1092974" y="1499319"/>
            <a:ext cx="3513749" cy="535720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30000"/>
              </a:lnSpc>
              <a:buFont typeface="Wingdings" panose="05000000000000000000" pitchFamily="2" charset="2"/>
              <a:buChar char="n"/>
              <a:defRPr sz="16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93133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206988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3148624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328716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436590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450445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190030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328576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240731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2545862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3624602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3763148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484188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498043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190030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328576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214932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228787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310286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324141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966701" y="4062166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5"/>
          </p:nvPr>
        </p:nvSpPr>
        <p:spPr>
          <a:xfrm>
            <a:off x="9232520" y="4200712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5017624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5156170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033543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17208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1823025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1961571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2611841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2750387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966701" y="3401323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25"/>
          </p:nvPr>
        </p:nvSpPr>
        <p:spPr>
          <a:xfrm>
            <a:off x="9232520" y="353986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417683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431538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7966701" y="496631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9"/>
          </p:nvPr>
        </p:nvSpPr>
        <p:spPr>
          <a:xfrm>
            <a:off x="9232520" y="510486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14727"/>
            <a:ext cx="740229" cy="18603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491343" y="5519058"/>
            <a:ext cx="10700657" cy="92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8360229" y="742817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013403" y="3581400"/>
            <a:ext cx="1338943" cy="2394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352346" y="2275115"/>
            <a:ext cx="4899025" cy="1807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8251371" y="3222077"/>
            <a:ext cx="3352346" cy="718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211113"/>
            <a:ext cx="2186601" cy="898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2492829" y="6379029"/>
            <a:ext cx="9699171" cy="1197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492829" y="838202"/>
            <a:ext cx="1994365" cy="7619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2492829" y="290435"/>
            <a:ext cx="3120893" cy="53572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14.jpeg"/><Relationship Id="rId2" Type="http://schemas.openxmlformats.org/officeDocument/2006/relationships/image" Target="../media/image16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.jpeg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jpeg"/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12055" y="2835910"/>
            <a:ext cx="7047230" cy="767715"/>
          </a:xfrm>
        </p:spPr>
        <p:txBody>
          <a:bodyPr/>
          <a:lstStyle/>
          <a:p>
            <a:r>
              <a:rPr kumimoji="1" lang="zh-CN" altLang="en-US" sz="36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信息与电子工程学院软件工程专业</a:t>
            </a:r>
            <a:endParaRPr kumimoji="1" lang="zh-CN" altLang="en-US" sz="3600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37710" y="3745865"/>
            <a:ext cx="7164705" cy="1038225"/>
          </a:xfrm>
        </p:spPr>
        <p:txBody>
          <a:bodyPr/>
          <a:lstStyle/>
          <a:p>
            <a:r>
              <a:rPr kumimoji="1" lang="zh-CN" altLang="en-US" dirty="0">
                <a:blipFill>
                  <a:blip r:embed="rId2"/>
                  <a:stretch>
                    <a:fillRect/>
                  </a:stretch>
                </a:blipFill>
              </a:rPr>
              <a:t>毕业设计开题答辩</a:t>
            </a:r>
            <a:endParaRPr kumimoji="1" lang="zh-CN" alt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《</a:t>
            </a:r>
            <a:r>
              <a:rPr kumimoji="1" lang="zh-CN" altLang="en-US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请在此位置添加你的作品名称</a:t>
            </a:r>
            <a:r>
              <a:rPr kumimoji="1" lang="en-US" altLang="zh-CN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》</a:t>
            </a:r>
            <a:endParaRPr kumimoji="1" lang="zh-CN" altLang="en-US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学校名称：浙江科技学院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孙奕鸣</a:t>
            </a:r>
            <a:endParaRPr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报告人：张江浩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制作过程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64" name="环形箭头 63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5" name="形状 64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环形箭头 65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7" name="空心弧 6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8" name="矩形 67"/>
          <p:cNvSpPr/>
          <p:nvPr/>
        </p:nvSpPr>
        <p:spPr>
          <a:xfrm>
            <a:off x="8947683" y="2174628"/>
            <a:ext cx="587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B</a:t>
            </a:r>
            <a:endParaRPr lang="zh-CN" altLang="en-US" sz="800" dirty="0"/>
          </a:p>
        </p:txBody>
      </p:sp>
      <p:sp>
        <p:nvSpPr>
          <p:cNvPr id="69" name="矩形 68"/>
          <p:cNvSpPr/>
          <p:nvPr/>
        </p:nvSpPr>
        <p:spPr>
          <a:xfrm>
            <a:off x="9500145" y="1005408"/>
            <a:ext cx="6976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A</a:t>
            </a:r>
            <a:endParaRPr lang="zh-CN" altLang="en-US" sz="800" dirty="0"/>
          </a:p>
        </p:txBody>
      </p:sp>
      <p:sp>
        <p:nvSpPr>
          <p:cNvPr id="70" name="矩形 69"/>
          <p:cNvSpPr/>
          <p:nvPr/>
        </p:nvSpPr>
        <p:spPr>
          <a:xfrm>
            <a:off x="9479399" y="3329248"/>
            <a:ext cx="7248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C</a:t>
            </a:r>
            <a:endParaRPr lang="zh-CN" altLang="en-US" sz="800" dirty="0"/>
          </a:p>
        </p:txBody>
      </p:sp>
      <p:sp>
        <p:nvSpPr>
          <p:cNvPr id="71" name="矩形 70"/>
          <p:cNvSpPr/>
          <p:nvPr/>
        </p:nvSpPr>
        <p:spPr>
          <a:xfrm>
            <a:off x="8943618" y="4602629"/>
            <a:ext cx="668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D</a:t>
            </a:r>
            <a:endParaRPr lang="zh-CN" altLang="en-US" sz="800" dirty="0"/>
          </a:p>
        </p:txBody>
      </p:sp>
      <p:grpSp>
        <p:nvGrpSpPr>
          <p:cNvPr id="72" name="组 71"/>
          <p:cNvGrpSpPr/>
          <p:nvPr/>
        </p:nvGrpSpPr>
        <p:grpSpPr>
          <a:xfrm>
            <a:off x="826771" y="1392536"/>
            <a:ext cx="6950814" cy="970402"/>
            <a:chOff x="1268793" y="1914616"/>
            <a:chExt cx="6950814" cy="970402"/>
          </a:xfrm>
        </p:grpSpPr>
        <p:sp>
          <p:nvSpPr>
            <p:cNvPr id="73" name="矩形 72"/>
            <p:cNvSpPr/>
            <p:nvPr/>
          </p:nvSpPr>
          <p:spPr>
            <a:xfrm>
              <a:off x="2099233" y="2516718"/>
              <a:ext cx="6120374" cy="36830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4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数据库设计；技术准备；</a:t>
              </a:r>
              <a:r>
                <a:rPr lang="en-US" altLang="zh-CN" sz="14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UI</a:t>
              </a:r>
              <a:r>
                <a:rPr lang="zh-CN" altLang="en-US" sz="14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构思；系统逻辑构思。</a:t>
              </a:r>
              <a:endParaRPr lang="zh-CN" altLang="en-US"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099232" y="2032445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panose="020B0503020204020204" pitchFamily="34" charset="-122"/>
                  <a:sym typeface="+mn-ea"/>
                </a:rPr>
                <a:t>一月初至二月初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75" name="组 74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1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panose="020B0503020204020204" pitchFamily="34" charset="-122"/>
                  </a:rPr>
                  <a:t>A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8" name="组 77"/>
          <p:cNvGrpSpPr/>
          <p:nvPr/>
        </p:nvGrpSpPr>
        <p:grpSpPr>
          <a:xfrm>
            <a:off x="826771" y="4767823"/>
            <a:ext cx="6950814" cy="970402"/>
            <a:chOff x="1268793" y="1914616"/>
            <a:chExt cx="6950814" cy="970402"/>
          </a:xfrm>
        </p:grpSpPr>
        <p:sp>
          <p:nvSpPr>
            <p:cNvPr id="79" name="矩形 78"/>
            <p:cNvSpPr/>
            <p:nvPr/>
          </p:nvSpPr>
          <p:spPr>
            <a:xfrm>
              <a:off x="2099233" y="2516718"/>
              <a:ext cx="6120374" cy="36830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维护且适当优化项目；精雕论文。</a:t>
              </a:r>
              <a:endParaRPr lang="zh-CN" altLang="en-US"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099232" y="2032445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五月中旬之后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kern="0" dirty="0">
                    <a:blipFill>
                      <a:blip r:embed="rId1"/>
                      <a:stretch>
                        <a:fillRect/>
                      </a:stretch>
                    </a:blipFill>
                    <a:ea typeface="微软雅黑" panose="020B0503020204020204" pitchFamily="34" charset="-122"/>
                  </a:rPr>
                  <a:t>D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4" name="组 83"/>
          <p:cNvGrpSpPr/>
          <p:nvPr/>
        </p:nvGrpSpPr>
        <p:grpSpPr>
          <a:xfrm>
            <a:off x="826771" y="3642728"/>
            <a:ext cx="6950814" cy="970402"/>
            <a:chOff x="1268793" y="1914616"/>
            <a:chExt cx="6950814" cy="970402"/>
          </a:xfrm>
        </p:grpSpPr>
        <p:sp>
          <p:nvSpPr>
            <p:cNvPr id="85" name="矩形 84"/>
            <p:cNvSpPr/>
            <p:nvPr/>
          </p:nvSpPr>
          <p:spPr>
            <a:xfrm>
              <a:off x="2099233" y="2516718"/>
              <a:ext cx="6120374" cy="36830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项目基本完成，论文第一版</a:t>
              </a: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</a:t>
              </a:r>
              <a:r>
                <a:rPr lang="zh-CN" altLang="en-US" sz="12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099232" y="2032445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四月初至五月中旬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87" name="组 86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kern="0" dirty="0">
                    <a:blipFill>
                      <a:blip r:embed="rId1"/>
                      <a:stretch>
                        <a:fillRect/>
                      </a:stretch>
                    </a:blipFill>
                    <a:ea typeface="微软雅黑" panose="020B0503020204020204" pitchFamily="34" charset="-122"/>
                  </a:rPr>
                  <a:t>C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 89"/>
          <p:cNvGrpSpPr/>
          <p:nvPr/>
        </p:nvGrpSpPr>
        <p:grpSpPr>
          <a:xfrm>
            <a:off x="826771" y="2517632"/>
            <a:ext cx="6950814" cy="970402"/>
            <a:chOff x="1268793" y="1914616"/>
            <a:chExt cx="6950814" cy="970402"/>
          </a:xfrm>
        </p:grpSpPr>
        <p:sp>
          <p:nvSpPr>
            <p:cNvPr id="91" name="矩形 90"/>
            <p:cNvSpPr/>
            <p:nvPr/>
          </p:nvSpPr>
          <p:spPr>
            <a:xfrm>
              <a:off x="2099233" y="2516718"/>
              <a:ext cx="6120374" cy="36830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用户端基本完成；论文</a:t>
              </a: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构思</a:t>
              </a:r>
              <a:r>
                <a:rPr lang="zh-CN" altLang="en-US" sz="12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2099232" y="2032445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zh-CN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二月末至三月末</a:t>
              </a:r>
              <a:endParaRPr kumimoji="1" lang="zh-CN" altLang="zh-CN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93" name="组 92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1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panose="020B0503020204020204" pitchFamily="34" charset="-122"/>
                  </a:rPr>
                  <a:t>B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感谢聆听</a:t>
            </a:r>
            <a:endParaRPr kumimoji="1" lang="zh-CN" altLang="en-US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>
                <a:blipFill>
                  <a:blip r:embed="rId2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dirty="0">
                <a:blipFill>
                  <a:blip r:embed="rId2"/>
                  <a:stretch>
                    <a:fillRect/>
                  </a:stretch>
                </a:blipFill>
              </a:rPr>
              <a:t>YOU!</a:t>
            </a:r>
            <a:endParaRPr kumimoji="1" lang="zh-CN" alt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学校名称：浙江科技学院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zh-CN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孙奕鸣</a:t>
            </a:r>
            <a:endParaRPr lang="zh-CN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报告人：张江浩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435215" y="1189990"/>
            <a:ext cx="1459230" cy="735965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0"/>
          </p:nvPr>
        </p:nvSpPr>
        <p:spPr>
          <a:xfrm>
            <a:off x="7349490" y="2149475"/>
            <a:ext cx="1544955" cy="735965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7349490" y="3241675"/>
            <a:ext cx="1544955" cy="735965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zh-CN" altLang="en-US" dirty="0"/>
              <a:t>过程安排</a:t>
            </a:r>
            <a:endParaRPr kumimoji="1" lang="zh-CN" altLang="en-US" dirty="0"/>
          </a:p>
        </p:txBody>
      </p:sp>
      <p:cxnSp>
        <p:nvCxnSpPr>
          <p:cNvPr id="13" name="直线连接符 12"/>
          <p:cNvCxnSpPr/>
          <p:nvPr/>
        </p:nvCxnSpPr>
        <p:spPr>
          <a:xfrm>
            <a:off x="9012045" y="1237318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4" name="直线连接符 13"/>
          <p:cNvCxnSpPr/>
          <p:nvPr/>
        </p:nvCxnSpPr>
        <p:spPr>
          <a:xfrm>
            <a:off x="9012045" y="2182395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5" name="直线连接符 14"/>
          <p:cNvCxnSpPr/>
          <p:nvPr/>
        </p:nvCxnSpPr>
        <p:spPr>
          <a:xfrm>
            <a:off x="9012045" y="3127472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选题背景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名词介绍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344952" y="1109003"/>
            <a:ext cx="3890435" cy="3443902"/>
            <a:chOff x="1097786" y="2631517"/>
            <a:chExt cx="3890435" cy="3443902"/>
          </a:xfrm>
        </p:grpSpPr>
        <p:sp>
          <p:nvSpPr>
            <p:cNvPr id="11" name="矩形 10"/>
            <p:cNvSpPr/>
            <p:nvPr/>
          </p:nvSpPr>
          <p:spPr>
            <a:xfrm>
              <a:off x="1097786" y="3769099"/>
              <a:ext cx="3890435" cy="230632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联体是指区域医疗联合体，是将同一个区域内的医疗资源整合在一起，通常由一个区域内的三级医院与二级医院、社区医院、村医院组成一个医疗联合体。目的是为了解决百姓看病难的问题，发烧感冒的就不用再挤进三级医院，在小医院也能解决，解决看病难的问题。实现了人民满意、政府满意、职工满意的预期目标。</a:t>
              </a:r>
              <a:endParaRPr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70937" y="3225227"/>
              <a:ext cx="868680" cy="447675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医联体</a:t>
              </a:r>
              <a:endParaRPr lang="zh-CN" altLang="en-US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46"/>
            <p:cNvGrpSpPr/>
            <p:nvPr/>
          </p:nvGrpSpPr>
          <p:grpSpPr>
            <a:xfrm>
              <a:off x="1170937" y="2631517"/>
              <a:ext cx="535187" cy="412291"/>
              <a:chOff x="2486025" y="3619500"/>
              <a:chExt cx="1500188" cy="1155700"/>
            </a:xfrm>
            <a:blipFill>
              <a:blip r:embed="rId1"/>
              <a:stretch>
                <a:fillRect/>
              </a:stretch>
            </a:blipFill>
          </p:grpSpPr>
          <p:sp>
            <p:nvSpPr>
              <p:cNvPr id="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8" name="图片 17" descr="dcc451da81cb39db9775e5bbd2160924aa1830a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30" y="1336040"/>
            <a:ext cx="3809365" cy="3761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现状分析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18" name="框架 17"/>
          <p:cNvSpPr/>
          <p:nvPr/>
        </p:nvSpPr>
        <p:spPr>
          <a:xfrm>
            <a:off x="1852028" y="153306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C:\Users\ucmed\Desktop\u=3255039214,3209920243&amp;fm=173&amp;app=25&amp;.jpgu=3255039214,3209920243&amp;fm=173&amp;app=25&amp;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37245" y="1662303"/>
            <a:ext cx="2425700" cy="1758837"/>
          </a:xfrm>
          <a:prstGeom prst="rect">
            <a:avLst/>
          </a:prstGeom>
          <a:effectLst/>
        </p:spPr>
      </p:pic>
      <p:sp>
        <p:nvSpPr>
          <p:cNvPr id="20" name="矩形 19"/>
          <p:cNvSpPr/>
          <p:nvPr/>
        </p:nvSpPr>
        <p:spPr>
          <a:xfrm>
            <a:off x="1946008" y="4247405"/>
            <a:ext cx="3194865" cy="14757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由于缺少平衡各方诉求的利益分享机制，原本属于优化资源配置，引导合理就医秩序的医联体模式陷进利益博弈的泥潭。其中大医院首当其冲，甚至被指借此“虹吸”患者。</a:t>
            </a:r>
            <a:endParaRPr sz="1400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27364" y="3723218"/>
            <a:ext cx="3644265" cy="447675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algn="l"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大医院的利益“算盘”—不放病人</a:t>
            </a:r>
            <a:endParaRPr lang="zh-CN" altLang="en-US" b="1" kern="0" dirty="0">
              <a:blipFill dpi="0" rotWithShape="1">
                <a:blip r:embed="rId3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2" name="框架 21"/>
          <p:cNvSpPr/>
          <p:nvPr/>
        </p:nvSpPr>
        <p:spPr>
          <a:xfrm>
            <a:off x="7463662" y="1534968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23" name="图片 22" descr="C:\Users\ucmed\Desktop\timg.jpgtim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00936" y="1662938"/>
            <a:ext cx="2644775" cy="1758837"/>
          </a:xfrm>
          <a:prstGeom prst="rect">
            <a:avLst/>
          </a:prstGeom>
          <a:effectLst/>
        </p:spPr>
      </p:pic>
      <p:sp>
        <p:nvSpPr>
          <p:cNvPr id="25" name="矩形 24"/>
          <p:cNvSpPr/>
          <p:nvPr/>
        </p:nvSpPr>
        <p:spPr>
          <a:xfrm>
            <a:off x="7471408" y="3723218"/>
            <a:ext cx="3187065" cy="447675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algn="l"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小医院的资源瓶颈—没好医生</a:t>
            </a:r>
            <a:endParaRPr lang="zh-CN" altLang="en-US" b="1" kern="0" dirty="0">
              <a:blipFill dpi="0" rotWithShape="1">
                <a:blip r:embed="rId3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10095" y="4247515"/>
            <a:ext cx="4027170" cy="2029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才是实现卫生服务一体化的首要因素，只有通过合理的人才管理机制，实现优化重组，充分提高卫生人才的工作效率，才能达到提升基层医疗水平的目的。不过，由于在现有体制下，医院的级别类似于行政等级，等级越高，医事服务价格和医务人员收入就越高。在此背景下，处于底层的基层医院很难吸引优秀医务人才。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93010" y="290195"/>
            <a:ext cx="3960495" cy="535940"/>
          </a:xfrm>
        </p:spPr>
        <p:txBody>
          <a:bodyPr/>
          <a:lstStyle/>
          <a:p>
            <a:pPr lvl="0"/>
            <a:r>
              <a:rPr kumimoji="1" lang="zh-CN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  <a:sym typeface="+mn-ea"/>
              </a:rPr>
              <a:t>破局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  <a:sym typeface="+mn-ea"/>
            </a:endParaRPr>
          </a:p>
          <a:p>
            <a:pPr lvl="0"/>
            <a:endParaRPr lang="zh-CN" altLang="en-US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  <a:p>
            <a:pPr lvl="0"/>
            <a:endParaRPr kumimoji="1" lang="en-US" altLang="zh-CN" u="heavy" kern="0" dirty="0">
              <a:blipFill>
                <a:blip r:embed="rId3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" t="1408" r="1212" b="54163"/>
          <a:stretch>
            <a:fillRect/>
          </a:stretch>
        </p:blipFill>
        <p:spPr>
          <a:xfrm>
            <a:off x="0" y="1655521"/>
            <a:ext cx="6540285" cy="1711606"/>
          </a:xfrm>
          <a:prstGeom prst="rect">
            <a:avLst/>
          </a:prstGeom>
          <a:effectLst/>
        </p:spPr>
      </p:pic>
      <p:sp>
        <p:nvSpPr>
          <p:cNvPr id="31" name="矩形 30"/>
          <p:cNvSpPr/>
          <p:nvPr/>
        </p:nvSpPr>
        <p:spPr>
          <a:xfrm>
            <a:off x="6810689" y="2441392"/>
            <a:ext cx="4921528" cy="28600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从国家对医联体明确提出的破除行政区划等限制，结果互认、处方流动、资源共享，加快家庭医生签约，医联体内医生流动无限制，基层诊疗量加入考核四项建设要求和执行路径中，不难发现，推行医联体的本质其实是通过纵向的资源整合和横向跨区域的联动，实现人才、设备、信息等资源的优化配置。</a:t>
            </a:r>
            <a:endParaRPr sz="14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而这，与互联网医院的效果不谋而合。据了解目前，互联网医院可以实现医生多点执业、团队医疗、远程医疗，而包括影像、检查检验、电子病历与健康档案共享等都可实现互联共享。</a:t>
            </a:r>
            <a:endParaRPr sz="14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10533" y="1924328"/>
            <a:ext cx="3905250" cy="44767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none">
            <a:spAutoFit/>
          </a:bodyPr>
          <a:p>
            <a:pPr algn="l"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互联网医院</a:t>
            </a:r>
            <a:r>
              <a:rPr lang="en-US" altLang="zh-CN" b="1" kern="0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——辐射大医院服务能力</a:t>
            </a:r>
            <a:endParaRPr lang="en-US" altLang="zh-CN" b="1" kern="0" dirty="0">
              <a:blipFill dpi="0" rotWithShape="1">
                <a:blip r:embed="rId7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作品概述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作品概述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925314" y="1420585"/>
            <a:ext cx="2452762" cy="4555672"/>
            <a:chOff x="1568932" y="1322614"/>
            <a:chExt cx="2452762" cy="4555672"/>
          </a:xfrm>
        </p:grpSpPr>
        <p:sp>
          <p:nvSpPr>
            <p:cNvPr id="12" name="矩形 11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568932" y="3672666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就诊用户端</a:t>
              </a:r>
              <a:endParaRPr kumimoji="1"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3565931" y="1420585"/>
            <a:ext cx="2452762" cy="4555672"/>
            <a:chOff x="1568932" y="1322614"/>
            <a:chExt cx="2452762" cy="4555672"/>
          </a:xfrm>
        </p:grpSpPr>
        <p:sp>
          <p:nvSpPr>
            <p:cNvPr id="20" name="矩形 19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68932" y="3672666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医生端</a:t>
              </a:r>
              <a:endParaRPr kumimoji="1"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6209723" y="1420585"/>
            <a:ext cx="2452762" cy="4555672"/>
            <a:chOff x="1568932" y="1322614"/>
            <a:chExt cx="2452762" cy="4555672"/>
          </a:xfrm>
        </p:grpSpPr>
        <p:sp>
          <p:nvSpPr>
            <p:cNvPr id="27" name="矩形 26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68932" y="3672666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用户管理</a:t>
              </a:r>
              <a:endParaRPr kumimoji="1"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8852881" y="1420585"/>
            <a:ext cx="2452762" cy="4555672"/>
            <a:chOff x="1568932" y="1322614"/>
            <a:chExt cx="2452762" cy="4555672"/>
          </a:xfrm>
        </p:grpSpPr>
        <p:sp>
          <p:nvSpPr>
            <p:cNvPr id="40" name="矩形 39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68932" y="3672666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医生管理</a:t>
              </a:r>
              <a:endParaRPr kumimoji="1"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65" y="2005330"/>
            <a:ext cx="2030730" cy="1353185"/>
          </a:xfrm>
          <a:prstGeom prst="rect">
            <a:avLst/>
          </a:prstGeom>
        </p:spPr>
      </p:pic>
      <p:pic>
        <p:nvPicPr>
          <p:cNvPr id="5" name="图片 4" descr="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45" y="2005330"/>
            <a:ext cx="1802765" cy="1337310"/>
          </a:xfrm>
          <a:prstGeom prst="rect">
            <a:avLst/>
          </a:prstGeom>
        </p:spPr>
      </p:pic>
      <p:pic>
        <p:nvPicPr>
          <p:cNvPr id="6" name="图片 5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505" y="1901825"/>
            <a:ext cx="1833880" cy="1456690"/>
          </a:xfrm>
          <a:prstGeom prst="rect">
            <a:avLst/>
          </a:prstGeom>
        </p:spPr>
      </p:pic>
      <p:pic>
        <p:nvPicPr>
          <p:cNvPr id="7" name="图片 6" descr="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825" y="1989455"/>
            <a:ext cx="1921510" cy="1280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制作过程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954</Words>
  <Application>WPS 演示</Application>
  <PresentationFormat>宽屏</PresentationFormat>
  <Paragraphs>123</Paragraphs>
  <Slides>11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Century Gothic</vt:lpstr>
      <vt:lpstr>Segoe Print</vt:lpstr>
      <vt:lpstr>Calibri</vt:lpstr>
      <vt:lpstr>Arial Unicode MS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ucmed</cp:lastModifiedBy>
  <cp:revision>57</cp:revision>
  <dcterms:created xsi:type="dcterms:W3CDTF">2015-08-18T02:51:00Z</dcterms:created>
  <dcterms:modified xsi:type="dcterms:W3CDTF">2019-01-03T04:01:59Z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2017-12-21T08:32:45.6520453Z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2052-10.8.0.5715</vt:lpwstr>
  </property>
</Properties>
</file>